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1E49F9-4B78-4C36-93E5-4CDC068CD1C1}" v="13" dt="2026-07-02T09:34:16.0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0"/>
  </p:normalViewPr>
  <p:slideViewPr>
    <p:cSldViewPr snapToGrid="0" snapToObjects="1">
      <p:cViewPr varScale="1">
        <p:scale>
          <a:sx n="108" d="100"/>
          <a:sy n="108" d="100"/>
        </p:scale>
        <p:origin x="78" y="1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m Ghibradze" userId="fe5c91a1-7816-4266-8d8c-20363d81329e" providerId="ADAL" clId="{27F04076-3246-45CB-8643-755011AE374C}"/>
    <pc:docChg chg="undo custSel modSld">
      <pc:chgData name="Mariam Ghibradze" userId="fe5c91a1-7816-4266-8d8c-20363d81329e" providerId="ADAL" clId="{27F04076-3246-45CB-8643-755011AE374C}" dt="2026-07-02T09:36:06.875" v="181" actId="20577"/>
      <pc:docMkLst>
        <pc:docMk/>
      </pc:docMkLst>
      <pc:sldChg chg="modSp mod modNotesTx">
        <pc:chgData name="Mariam Ghibradze" userId="fe5c91a1-7816-4266-8d8c-20363d81329e" providerId="ADAL" clId="{27F04076-3246-45CB-8643-755011AE374C}" dt="2026-07-02T09:36:06.875" v="181" actId="20577"/>
        <pc:sldMkLst>
          <pc:docMk/>
          <pc:sldMk cId="0" sldId="256"/>
        </pc:sldMkLst>
        <pc:spChg chg="mod">
          <ac:chgData name="Mariam Ghibradze" userId="fe5c91a1-7816-4266-8d8c-20363d81329e" providerId="ADAL" clId="{27F04076-3246-45CB-8643-755011AE374C}" dt="2026-07-02T09:36:06.875" v="181" actId="20577"/>
          <ac:spMkLst>
            <pc:docMk/>
            <pc:sldMk cId="0" sldId="256"/>
            <ac:spMk id="19" creationId="{00000000-0000-0000-0000-000000000000}"/>
          </ac:spMkLst>
        </pc:spChg>
      </pc:sldChg>
      <pc:sldChg chg="modNotesTx">
        <pc:chgData name="Mariam Ghibradze" userId="fe5c91a1-7816-4266-8d8c-20363d81329e" providerId="ADAL" clId="{27F04076-3246-45CB-8643-755011AE374C}" dt="2026-07-02T09:28:08.248" v="40" actId="20577"/>
        <pc:sldMkLst>
          <pc:docMk/>
          <pc:sldMk cId="0" sldId="257"/>
        </pc:sldMkLst>
      </pc:sldChg>
      <pc:sldChg chg="modNotesTx">
        <pc:chgData name="Mariam Ghibradze" userId="fe5c91a1-7816-4266-8d8c-20363d81329e" providerId="ADAL" clId="{27F04076-3246-45CB-8643-755011AE374C}" dt="2026-07-02T09:28:11.650" v="41" actId="20577"/>
        <pc:sldMkLst>
          <pc:docMk/>
          <pc:sldMk cId="0" sldId="258"/>
        </pc:sldMkLst>
      </pc:sldChg>
      <pc:sldChg chg="modNotesTx">
        <pc:chgData name="Mariam Ghibradze" userId="fe5c91a1-7816-4266-8d8c-20363d81329e" providerId="ADAL" clId="{27F04076-3246-45CB-8643-755011AE374C}" dt="2026-07-02T09:28:14.576" v="42" actId="20577"/>
        <pc:sldMkLst>
          <pc:docMk/>
          <pc:sldMk cId="0" sldId="259"/>
        </pc:sldMkLst>
      </pc:sldChg>
      <pc:sldChg chg="modNotesTx">
        <pc:chgData name="Mariam Ghibradze" userId="fe5c91a1-7816-4266-8d8c-20363d81329e" providerId="ADAL" clId="{27F04076-3246-45CB-8643-755011AE374C}" dt="2026-07-02T09:28:17.316" v="43" actId="20577"/>
        <pc:sldMkLst>
          <pc:docMk/>
          <pc:sldMk cId="0" sldId="260"/>
        </pc:sldMkLst>
      </pc:sldChg>
      <pc:sldChg chg="modNotesTx">
        <pc:chgData name="Mariam Ghibradze" userId="fe5c91a1-7816-4266-8d8c-20363d81329e" providerId="ADAL" clId="{27F04076-3246-45CB-8643-755011AE374C}" dt="2026-07-02T09:28:20.105" v="44" actId="20577"/>
        <pc:sldMkLst>
          <pc:docMk/>
          <pc:sldMk cId="0" sldId="261"/>
        </pc:sldMkLst>
      </pc:sldChg>
      <pc:sldChg chg="modNotesTx">
        <pc:chgData name="Mariam Ghibradze" userId="fe5c91a1-7816-4266-8d8c-20363d81329e" providerId="ADAL" clId="{27F04076-3246-45CB-8643-755011AE374C}" dt="2026-07-02T09:28:22.803" v="45" actId="20577"/>
        <pc:sldMkLst>
          <pc:docMk/>
          <pc:sldMk cId="0" sldId="262"/>
        </pc:sldMkLst>
      </pc:sldChg>
      <pc:sldChg chg="modSp mod modNotesTx">
        <pc:chgData name="Mariam Ghibradze" userId="fe5c91a1-7816-4266-8d8c-20363d81329e" providerId="ADAL" clId="{27F04076-3246-45CB-8643-755011AE374C}" dt="2026-07-02T09:35:13.937" v="180" actId="20577"/>
        <pc:sldMkLst>
          <pc:docMk/>
          <pc:sldMk cId="0" sldId="263"/>
        </pc:sldMkLst>
        <pc:spChg chg="mod">
          <ac:chgData name="Mariam Ghibradze" userId="fe5c91a1-7816-4266-8d8c-20363d81329e" providerId="ADAL" clId="{27F04076-3246-45CB-8643-755011AE374C}" dt="2026-07-02T09:35:13.937" v="180" actId="20577"/>
          <ac:spMkLst>
            <pc:docMk/>
            <pc:sldMk cId="0" sldId="263"/>
            <ac:spMk id="29" creationId="{00000000-0000-0000-0000-000000000000}"/>
          </ac:spMkLst>
        </pc:spChg>
        <pc:spChg chg="mod">
          <ac:chgData name="Mariam Ghibradze" userId="fe5c91a1-7816-4266-8d8c-20363d81329e" providerId="ADAL" clId="{27F04076-3246-45CB-8643-755011AE374C}" dt="2026-07-02T09:35:09.144" v="179" actId="115"/>
          <ac:spMkLst>
            <pc:docMk/>
            <pc:sldMk cId="0" sldId="263"/>
            <ac:spMk id="30" creationId="{00000000-0000-0000-0000-000000000000}"/>
          </ac:spMkLst>
        </pc:spChg>
        <pc:spChg chg="mod">
          <ac:chgData name="Mariam Ghibradze" userId="fe5c91a1-7816-4266-8d8c-20363d81329e" providerId="ADAL" clId="{27F04076-3246-45CB-8643-755011AE374C}" dt="2026-07-02T09:32:29.601" v="161" actId="20577"/>
          <ac:spMkLst>
            <pc:docMk/>
            <pc:sldMk cId="0" sldId="263"/>
            <ac:spMk id="32" creationId="{00000000-0000-0000-0000-000000000000}"/>
          </ac:spMkLst>
        </pc:spChg>
      </pc:sldChg>
      <pc:sldChg chg="modSp mod modNotesTx">
        <pc:chgData name="Mariam Ghibradze" userId="fe5c91a1-7816-4266-8d8c-20363d81329e" providerId="ADAL" clId="{27F04076-3246-45CB-8643-755011AE374C}" dt="2026-07-02T09:29:19.776" v="55" actId="20577"/>
        <pc:sldMkLst>
          <pc:docMk/>
          <pc:sldMk cId="0" sldId="264"/>
        </pc:sldMkLst>
        <pc:spChg chg="mod">
          <ac:chgData name="Mariam Ghibradze" userId="fe5c91a1-7816-4266-8d8c-20363d81329e" providerId="ADAL" clId="{27F04076-3246-45CB-8643-755011AE374C}" dt="2026-07-02T09:28:47.082" v="48" actId="20577"/>
          <ac:spMkLst>
            <pc:docMk/>
            <pc:sldMk cId="0" sldId="264"/>
            <ac:spMk id="14" creationId="{00000000-0000-0000-0000-000000000000}"/>
          </ac:spMkLst>
        </pc:spChg>
        <pc:spChg chg="mod">
          <ac:chgData name="Mariam Ghibradze" userId="fe5c91a1-7816-4266-8d8c-20363d81329e" providerId="ADAL" clId="{27F04076-3246-45CB-8643-755011AE374C}" dt="2026-07-02T09:29:19.776" v="55" actId="20577"/>
          <ac:spMkLst>
            <pc:docMk/>
            <pc:sldMk cId="0" sldId="264"/>
            <ac:spMk id="15" creationId="{00000000-0000-0000-0000-000000000000}"/>
          </ac:spMkLst>
        </pc:spChg>
        <pc:spChg chg="mod">
          <ac:chgData name="Mariam Ghibradze" userId="fe5c91a1-7816-4266-8d8c-20363d81329e" providerId="ADAL" clId="{27F04076-3246-45CB-8643-755011AE374C}" dt="2026-06-30T12:24:31.956" v="37" actId="20577"/>
          <ac:spMkLst>
            <pc:docMk/>
            <pc:sldMk cId="0" sldId="264"/>
            <ac:spMk id="2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365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forms.gle/QBdxM4FDD1Gv9beD7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hyperlink" Target="https://forms.gle/iRxNMvnExNWDUG2ZA" TargetMode="External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24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21040" y="0"/>
            <a:ext cx="0" cy="6858000"/>
          </a:xfrm>
          <a:prstGeom prst="line">
            <a:avLst/>
          </a:prstGeom>
          <a:noFill/>
          <a:ln w="12700">
            <a:solidFill>
              <a:srgbClr val="26407F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9162288" y="0"/>
            <a:ext cx="0" cy="6858000"/>
          </a:xfrm>
          <a:prstGeom prst="line">
            <a:avLst/>
          </a:prstGeom>
          <a:noFill/>
          <a:ln w="12700">
            <a:solidFill>
              <a:srgbClr val="26407F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10003536" y="0"/>
            <a:ext cx="0" cy="6858000"/>
          </a:xfrm>
          <a:prstGeom prst="line">
            <a:avLst/>
          </a:prstGeom>
          <a:noFill/>
          <a:ln w="12700">
            <a:solidFill>
              <a:srgbClr val="26407F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10844784" y="0"/>
            <a:ext cx="0" cy="6858000"/>
          </a:xfrm>
          <a:prstGeom prst="line">
            <a:avLst/>
          </a:prstGeom>
          <a:noFill/>
          <a:ln w="12700">
            <a:solidFill>
              <a:srgbClr val="26407F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11686032" y="0"/>
            <a:ext cx="0" cy="6858000"/>
          </a:xfrm>
          <a:prstGeom prst="line">
            <a:avLst/>
          </a:prstGeom>
          <a:noFill/>
          <a:ln w="12700">
            <a:solidFill>
              <a:srgbClr val="26407F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7680960" y="-2011680"/>
            <a:ext cx="8778240" cy="8778240"/>
          </a:xfrm>
          <a:prstGeom prst="ellipse">
            <a:avLst/>
          </a:prstGeom>
          <a:ln w="17780">
            <a:solidFill>
              <a:srgbClr val="F2B411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9418320" y="-274320"/>
            <a:ext cx="5303520" cy="5303520"/>
          </a:xfrm>
          <a:prstGeom prst="ellipse">
            <a:avLst/>
          </a:prstGeom>
          <a:ln w="15240">
            <a:solidFill>
              <a:srgbClr val="3C6BC4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561320" y="2788920"/>
            <a:ext cx="310896" cy="310896"/>
          </a:xfrm>
          <a:prstGeom prst="ellipse">
            <a:avLst/>
          </a:prstGeom>
          <a:solidFill>
            <a:srgbClr val="F2B4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287000" y="2514600"/>
            <a:ext cx="859536" cy="859536"/>
          </a:xfrm>
          <a:prstGeom prst="ellipse">
            <a:avLst/>
          </a:prstGeom>
          <a:ln w="12700">
            <a:solidFill>
              <a:srgbClr val="F2B411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822960" y="777240"/>
            <a:ext cx="566928" cy="566928"/>
          </a:xfrm>
          <a:prstGeom prst="ellipse">
            <a:avLst/>
          </a:prstGeom>
          <a:solidFill>
            <a:srgbClr val="16306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031" y="930311"/>
            <a:ext cx="260787" cy="260787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572768" y="75895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LIBERAL INTERNATIONAL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1572768" y="104241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250" dirty="0">
                <a:solidFill>
                  <a:srgbClr val="3C6B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RIGHTS COMMITTEE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786384" y="2331720"/>
            <a:ext cx="8229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6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</a:t>
            </a:r>
            <a:endParaRPr lang="en-US" sz="6600" dirty="0"/>
          </a:p>
        </p:txBody>
      </p:sp>
      <p:sp>
        <p:nvSpPr>
          <p:cNvPr id="16" name="Text 13"/>
          <p:cNvSpPr/>
          <p:nvPr/>
        </p:nvSpPr>
        <p:spPr>
          <a:xfrm>
            <a:off x="786384" y="3310128"/>
            <a:ext cx="100584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6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RIGHTS </a:t>
            </a:r>
            <a:r>
              <a:rPr lang="en-US" sz="6600" b="1" dirty="0">
                <a:solidFill>
                  <a:srgbClr val="F2B4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TOOLKIT</a:t>
            </a:r>
            <a:endParaRPr lang="en-US" sz="6600" dirty="0"/>
          </a:p>
        </p:txBody>
      </p:sp>
      <p:sp>
        <p:nvSpPr>
          <p:cNvPr id="17" name="Text 14"/>
          <p:cNvSpPr/>
          <p:nvPr/>
        </p:nvSpPr>
        <p:spPr>
          <a:xfrm>
            <a:off x="822960" y="4617720"/>
            <a:ext cx="6766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70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shared early-warning system. Member parties report what's happening on the ground - Liberal International turns it into coordinated action.</a:t>
            </a:r>
            <a:endParaRPr lang="en-US" sz="1700" dirty="0"/>
          </a:p>
        </p:txBody>
      </p:sp>
      <p:sp>
        <p:nvSpPr>
          <p:cNvPr id="18" name="Shape 15"/>
          <p:cNvSpPr/>
          <p:nvPr/>
        </p:nvSpPr>
        <p:spPr>
          <a:xfrm>
            <a:off x="822960" y="5897880"/>
            <a:ext cx="502920" cy="41148"/>
          </a:xfrm>
          <a:prstGeom prst="rect">
            <a:avLst/>
          </a:prstGeom>
          <a:solidFill>
            <a:srgbClr val="F2B4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Text 16"/>
          <p:cNvSpPr/>
          <p:nvPr/>
        </p:nvSpPr>
        <p:spPr>
          <a:xfrm>
            <a:off x="822960" y="6035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introductory briefing for LI member parties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84048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600" b="1" dirty="0">
                <a:solidFill>
                  <a:srgbClr val="DBE6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9600" dirty="0"/>
          </a:p>
        </p:txBody>
      </p:sp>
      <p:sp>
        <p:nvSpPr>
          <p:cNvPr id="3" name="Shape 1"/>
          <p:cNvSpPr/>
          <p:nvPr/>
        </p:nvSpPr>
        <p:spPr>
          <a:xfrm>
            <a:off x="2331720" y="603504"/>
            <a:ext cx="292608" cy="36576"/>
          </a:xfrm>
          <a:prstGeom prst="rect">
            <a:avLst/>
          </a:prstGeom>
          <a:solidFill>
            <a:srgbClr val="F2B4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715768" y="457200"/>
            <a:ext cx="8686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F2B4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 TO YOUR PARTY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2331720" y="841248"/>
            <a:ext cx="9326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00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local knowledge,</a:t>
            </a:r>
            <a:endParaRPr lang="en-US" sz="3000" dirty="0"/>
          </a:p>
          <a:p>
            <a:pPr marL="0" indent="0" algn="l">
              <a:lnSpc>
                <a:spcPct val="98000"/>
              </a:lnSpc>
              <a:buNone/>
            </a:pPr>
            <a:r>
              <a:rPr lang="en-US" sz="300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made collective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822960" y="2606040"/>
            <a:ext cx="5623560" cy="3246120"/>
          </a:xfrm>
          <a:prstGeom prst="roundRect">
            <a:avLst>
              <a:gd name="adj" fmla="val 2817"/>
            </a:avLst>
          </a:prstGeom>
          <a:solidFill>
            <a:srgbClr val="10245E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1234440" y="2880360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2B4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see it first.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1234440" y="3520440"/>
            <a:ext cx="4846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55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parties are closest to the ground. An arrest, a hostile bill, or an advocacy opening in your country is a signal no one else can send as fast.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1234440" y="489204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5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toolkit is the channel that carries that signal into LI's collective response.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6903720" y="2697480"/>
            <a:ext cx="676656" cy="676656"/>
          </a:xfrm>
          <a:prstGeom prst="ellipse">
            <a:avLst/>
          </a:prstGeom>
          <a:solidFill>
            <a:srgbClr val="DBE6FA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417" y="2880177"/>
            <a:ext cx="311262" cy="311262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7772400" y="2660904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network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0" y="3063240"/>
            <a:ext cx="3703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Liberal &amp; progressive democratic parties, worldwide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7772400" y="3739896"/>
            <a:ext cx="3657600" cy="0"/>
          </a:xfrm>
          <a:prstGeom prst="line">
            <a:avLst/>
          </a:prstGeom>
          <a:noFill/>
          <a:ln w="12700">
            <a:solidFill>
              <a:srgbClr val="E4EAF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Shape 12"/>
          <p:cNvSpPr/>
          <p:nvPr/>
        </p:nvSpPr>
        <p:spPr>
          <a:xfrm>
            <a:off x="6903720" y="3794760"/>
            <a:ext cx="676656" cy="676656"/>
          </a:xfrm>
          <a:prstGeom prst="ellipse">
            <a:avLst/>
          </a:prstGeom>
          <a:solidFill>
            <a:srgbClr val="DBE6FA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417" y="3977457"/>
            <a:ext cx="311262" cy="311262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7772400" y="3758184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mission</a:t>
            </a:r>
            <a:endParaRPr lang="en-US" sz="1800" dirty="0"/>
          </a:p>
        </p:txBody>
      </p:sp>
      <p:sp>
        <p:nvSpPr>
          <p:cNvPr id="18" name="Text 14"/>
          <p:cNvSpPr/>
          <p:nvPr/>
        </p:nvSpPr>
        <p:spPr>
          <a:xfrm>
            <a:off x="7772400" y="4160520"/>
            <a:ext cx="3703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Defending civil liberties through advocacy &amp; lobbying</a:t>
            </a:r>
            <a:endParaRPr lang="en-US" sz="1300" dirty="0"/>
          </a:p>
        </p:txBody>
      </p:sp>
      <p:sp>
        <p:nvSpPr>
          <p:cNvPr id="19" name="Shape 15"/>
          <p:cNvSpPr/>
          <p:nvPr/>
        </p:nvSpPr>
        <p:spPr>
          <a:xfrm>
            <a:off x="7772400" y="4837176"/>
            <a:ext cx="3657600" cy="0"/>
          </a:xfrm>
          <a:prstGeom prst="line">
            <a:avLst/>
          </a:prstGeom>
          <a:noFill/>
          <a:ln w="12700">
            <a:solidFill>
              <a:srgbClr val="E4EAF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Shape 16"/>
          <p:cNvSpPr/>
          <p:nvPr/>
        </p:nvSpPr>
        <p:spPr>
          <a:xfrm>
            <a:off x="6903720" y="4892040"/>
            <a:ext cx="676656" cy="676656"/>
          </a:xfrm>
          <a:prstGeom prst="ellipse">
            <a:avLst/>
          </a:prstGeom>
          <a:solidFill>
            <a:srgbClr val="DBE6FA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6417" y="5074737"/>
            <a:ext cx="311262" cy="311262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7772400" y="4855464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workflow</a:t>
            </a:r>
            <a:endParaRPr lang="en-US" sz="1800" dirty="0"/>
          </a:p>
        </p:txBody>
      </p:sp>
      <p:sp>
        <p:nvSpPr>
          <p:cNvPr id="23" name="Text 18"/>
          <p:cNvSpPr/>
          <p:nvPr/>
        </p:nvSpPr>
        <p:spPr>
          <a:xfrm>
            <a:off x="7772400" y="5257800"/>
            <a:ext cx="3703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report  →  LI aligns, coordinates &amp; responds</a:t>
            </a:r>
            <a:endParaRPr lang="en-US" sz="1300" dirty="0"/>
          </a:p>
        </p:txBody>
      </p:sp>
      <p:sp>
        <p:nvSpPr>
          <p:cNvPr id="24" name="Text 19"/>
          <p:cNvSpPr/>
          <p:nvPr/>
        </p:nvSpPr>
        <p:spPr>
          <a:xfrm>
            <a:off x="82296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LIBERAL INTERNATIONAL</a:t>
            </a:r>
            <a:r>
              <a:rPr lang="en-US" sz="900" kern="0" spc="15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HUMAN RIGHTS TOOLKIT</a:t>
            </a:r>
            <a:endParaRPr lang="en-US" sz="900" dirty="0"/>
          </a:p>
        </p:txBody>
      </p:sp>
      <p:sp>
        <p:nvSpPr>
          <p:cNvPr id="25" name="Text 20"/>
          <p:cNvSpPr/>
          <p:nvPr/>
        </p:nvSpPr>
        <p:spPr>
          <a:xfrm>
            <a:off x="10271455" y="64190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84048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600" b="1" dirty="0">
                <a:solidFill>
                  <a:srgbClr val="DBE6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9600" dirty="0"/>
          </a:p>
        </p:txBody>
      </p:sp>
      <p:sp>
        <p:nvSpPr>
          <p:cNvPr id="3" name="Shape 1"/>
          <p:cNvSpPr/>
          <p:nvPr/>
        </p:nvSpPr>
        <p:spPr>
          <a:xfrm>
            <a:off x="2331720" y="603504"/>
            <a:ext cx="292608" cy="36576"/>
          </a:xfrm>
          <a:prstGeom prst="rect">
            <a:avLst/>
          </a:prstGeom>
          <a:solidFill>
            <a:srgbClr val="F2B4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715768" y="457200"/>
            <a:ext cx="8686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F2B4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TOOLKIT IN ONE MINUTE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2331720" y="841248"/>
            <a:ext cx="9326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Create. Organise. Track.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2331720" y="1783080"/>
            <a:ext cx="9144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500" dirty="0">
                <a:solidFill>
                  <a:srgbClr val="16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Liberal International to gather timely information from members worldwide and structure it for action.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822960" y="2880360"/>
            <a:ext cx="3456432" cy="246888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1143000" y="3017520"/>
            <a:ext cx="128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DBE6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3319272" y="3127248"/>
            <a:ext cx="658368" cy="658368"/>
          </a:xfrm>
          <a:prstGeom prst="ellipse">
            <a:avLst/>
          </a:prstGeom>
          <a:solidFill>
            <a:srgbClr val="F4F7FD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7031" y="3305007"/>
            <a:ext cx="302849" cy="302849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170432" y="388620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CREATE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1170432" y="4370832"/>
            <a:ext cx="28163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16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events and alerts in one consistent, structured format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4663440" y="2880360"/>
            <a:ext cx="3456432" cy="246888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4" name="Text 11"/>
          <p:cNvSpPr/>
          <p:nvPr/>
        </p:nvSpPr>
        <p:spPr>
          <a:xfrm>
            <a:off x="4983480" y="3017520"/>
            <a:ext cx="128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DBE6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3000" dirty="0"/>
          </a:p>
        </p:txBody>
      </p:sp>
      <p:sp>
        <p:nvSpPr>
          <p:cNvPr id="15" name="Shape 12"/>
          <p:cNvSpPr/>
          <p:nvPr/>
        </p:nvSpPr>
        <p:spPr>
          <a:xfrm>
            <a:off x="7159752" y="3127248"/>
            <a:ext cx="658368" cy="658368"/>
          </a:xfrm>
          <a:prstGeom prst="ellipse">
            <a:avLst/>
          </a:prstGeom>
          <a:solidFill>
            <a:srgbClr val="F4F7FD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7511" y="3305007"/>
            <a:ext cx="302849" cy="302849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5010912" y="388620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ORGANISE</a:t>
            </a:r>
            <a:endParaRPr lang="en-US" sz="2000" dirty="0"/>
          </a:p>
        </p:txBody>
      </p:sp>
      <p:sp>
        <p:nvSpPr>
          <p:cNvPr id="18" name="Text 14"/>
          <p:cNvSpPr/>
          <p:nvPr/>
        </p:nvSpPr>
        <p:spPr>
          <a:xfrm>
            <a:off x="5010912" y="4370832"/>
            <a:ext cx="28163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16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 scattered reports from many countries into a single view</a:t>
            </a:r>
            <a:endParaRPr lang="en-US" sz="1300" dirty="0"/>
          </a:p>
        </p:txBody>
      </p:sp>
      <p:sp>
        <p:nvSpPr>
          <p:cNvPr id="19" name="Shape 15"/>
          <p:cNvSpPr/>
          <p:nvPr/>
        </p:nvSpPr>
        <p:spPr>
          <a:xfrm>
            <a:off x="8503920" y="2880360"/>
            <a:ext cx="3456432" cy="246888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0" name="Text 16"/>
          <p:cNvSpPr/>
          <p:nvPr/>
        </p:nvSpPr>
        <p:spPr>
          <a:xfrm>
            <a:off x="8823960" y="3017520"/>
            <a:ext cx="128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DBE6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3000" dirty="0"/>
          </a:p>
        </p:txBody>
      </p:sp>
      <p:sp>
        <p:nvSpPr>
          <p:cNvPr id="21" name="Shape 17"/>
          <p:cNvSpPr/>
          <p:nvPr/>
        </p:nvSpPr>
        <p:spPr>
          <a:xfrm>
            <a:off x="11000232" y="3127248"/>
            <a:ext cx="658368" cy="658368"/>
          </a:xfrm>
          <a:prstGeom prst="ellipse">
            <a:avLst/>
          </a:prstGeom>
          <a:solidFill>
            <a:srgbClr val="F4F7FD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77991" y="3305007"/>
            <a:ext cx="302849" cy="302849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8851392" y="388620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TRACK</a:t>
            </a:r>
            <a:endParaRPr lang="en-US" sz="2000" dirty="0"/>
          </a:p>
        </p:txBody>
      </p:sp>
      <p:sp>
        <p:nvSpPr>
          <p:cNvPr id="24" name="Text 19"/>
          <p:cNvSpPr/>
          <p:nvPr/>
        </p:nvSpPr>
        <p:spPr>
          <a:xfrm>
            <a:off x="8851392" y="4370832"/>
            <a:ext cx="28163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16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developments over time and surface the patterns</a:t>
            </a:r>
            <a:endParaRPr lang="en-US" sz="1300" dirty="0"/>
          </a:p>
        </p:txBody>
      </p:sp>
      <p:sp>
        <p:nvSpPr>
          <p:cNvPr id="25" name="Shape 20"/>
          <p:cNvSpPr/>
          <p:nvPr/>
        </p:nvSpPr>
        <p:spPr>
          <a:xfrm>
            <a:off x="841248" y="5650992"/>
            <a:ext cx="182880" cy="182880"/>
          </a:xfrm>
          <a:prstGeom prst="ellipse">
            <a:avLst/>
          </a:prstGeom>
          <a:solidFill>
            <a:srgbClr val="F2B4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Text 21"/>
          <p:cNvSpPr/>
          <p:nvPr/>
        </p:nvSpPr>
        <p:spPr>
          <a:xfrm>
            <a:off x="1188720" y="5486400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024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point - </a:t>
            </a:r>
            <a:r>
              <a:rPr lang="en-US" sz="1350" dirty="0">
                <a:solidFill>
                  <a:srgbClr val="16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reports let LI align priorities, coordinate collective responses and inform allies of key developments.</a:t>
            </a:r>
            <a:endParaRPr lang="en-US" sz="1350" dirty="0"/>
          </a:p>
        </p:txBody>
      </p:sp>
      <p:sp>
        <p:nvSpPr>
          <p:cNvPr id="27" name="Text 22"/>
          <p:cNvSpPr/>
          <p:nvPr/>
        </p:nvSpPr>
        <p:spPr>
          <a:xfrm>
            <a:off x="82296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LIBERAL INTERNATIONAL</a:t>
            </a:r>
            <a:r>
              <a:rPr lang="en-US" sz="900" kern="0" spc="15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HUMAN RIGHTS TOOLKIT</a:t>
            </a:r>
            <a:endParaRPr lang="en-US" sz="900" dirty="0"/>
          </a:p>
        </p:txBody>
      </p:sp>
      <p:sp>
        <p:nvSpPr>
          <p:cNvPr id="28" name="Text 23"/>
          <p:cNvSpPr/>
          <p:nvPr/>
        </p:nvSpPr>
        <p:spPr>
          <a:xfrm>
            <a:off x="10271455" y="64190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024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84048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600" b="1" dirty="0">
                <a:solidFill>
                  <a:srgbClr val="2640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9600" dirty="0"/>
          </a:p>
        </p:txBody>
      </p:sp>
      <p:sp>
        <p:nvSpPr>
          <p:cNvPr id="3" name="Shape 1"/>
          <p:cNvSpPr/>
          <p:nvPr/>
        </p:nvSpPr>
        <p:spPr>
          <a:xfrm>
            <a:off x="2331720" y="603504"/>
            <a:ext cx="292608" cy="36576"/>
          </a:xfrm>
          <a:prstGeom prst="rect">
            <a:avLst/>
          </a:prstGeom>
          <a:solidFill>
            <a:srgbClr val="F2B4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715768" y="457200"/>
            <a:ext cx="8686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F2B4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DISTINCTION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2331720" y="841248"/>
            <a:ext cx="9326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things you report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822960" y="2057400"/>
            <a:ext cx="5029200" cy="3977640"/>
          </a:xfrm>
          <a:prstGeom prst="roundRect">
            <a:avLst>
              <a:gd name="adj" fmla="val 2299"/>
            </a:avLst>
          </a:prstGeom>
          <a:solidFill>
            <a:srgbClr val="13285F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1188720" y="2423160"/>
            <a:ext cx="713232" cy="713232"/>
          </a:xfrm>
          <a:prstGeom prst="ellipse">
            <a:avLst/>
          </a:prstGeom>
          <a:solidFill>
            <a:srgbClr val="2E7D63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293" y="2615733"/>
            <a:ext cx="328087" cy="328087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2103120" y="2395728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FD3B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EVENTS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2103120" y="2852928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7FD3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 to engage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1207008" y="3383280"/>
            <a:ext cx="4297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Planned gatherings - recorded ahead of time so the network can show up.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1234440" y="4169664"/>
            <a:ext cx="91440" cy="91440"/>
          </a:xfrm>
          <a:prstGeom prst="ellipse">
            <a:avLst/>
          </a:prstGeom>
          <a:solidFill>
            <a:srgbClr val="2E7D6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0"/>
          <p:cNvSpPr/>
          <p:nvPr/>
        </p:nvSpPr>
        <p:spPr>
          <a:xfrm>
            <a:off x="1481328" y="411480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Conferences &amp; trainings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1234440" y="4590288"/>
            <a:ext cx="91440" cy="91440"/>
          </a:xfrm>
          <a:prstGeom prst="ellipse">
            <a:avLst/>
          </a:prstGeom>
          <a:solidFill>
            <a:srgbClr val="2E7D6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1481328" y="453542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Human Rights Council sessions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1234440" y="5010912"/>
            <a:ext cx="91440" cy="91440"/>
          </a:xfrm>
          <a:prstGeom prst="ellipse">
            <a:avLst/>
          </a:prstGeom>
          <a:solidFill>
            <a:srgbClr val="2E7D6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Text 14"/>
          <p:cNvSpPr/>
          <p:nvPr/>
        </p:nvSpPr>
        <p:spPr>
          <a:xfrm>
            <a:off x="1481328" y="495604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Networking meetings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1234440" y="5431536"/>
            <a:ext cx="91440" cy="91440"/>
          </a:xfrm>
          <a:prstGeom prst="ellipse">
            <a:avLst/>
          </a:prstGeom>
          <a:solidFill>
            <a:srgbClr val="2E7D6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Text 16"/>
          <p:cNvSpPr/>
          <p:nvPr/>
        </p:nvSpPr>
        <p:spPr>
          <a:xfrm>
            <a:off x="1481328" y="537667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Advocacy &amp; cooperation openings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6400800" y="2057400"/>
            <a:ext cx="5029200" cy="3977640"/>
          </a:xfrm>
          <a:prstGeom prst="roundRect">
            <a:avLst>
              <a:gd name="adj" fmla="val 2299"/>
            </a:avLst>
          </a:prstGeom>
          <a:solidFill>
            <a:srgbClr val="13285F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1" name="Shape 18"/>
          <p:cNvSpPr/>
          <p:nvPr/>
        </p:nvSpPr>
        <p:spPr>
          <a:xfrm>
            <a:off x="6766560" y="2423160"/>
            <a:ext cx="713232" cy="713232"/>
          </a:xfrm>
          <a:prstGeom prst="ellipse">
            <a:avLst/>
          </a:prstGeom>
          <a:solidFill>
            <a:srgbClr val="D14A38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9133" y="2615733"/>
            <a:ext cx="328087" cy="328087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7680960" y="2395728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0A99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ALERTS</a:t>
            </a:r>
            <a:endParaRPr lang="en-US" sz="2400" dirty="0"/>
          </a:p>
        </p:txBody>
      </p:sp>
      <p:sp>
        <p:nvSpPr>
          <p:cNvPr id="24" name="Text 20"/>
          <p:cNvSpPr/>
          <p:nvPr/>
        </p:nvSpPr>
        <p:spPr>
          <a:xfrm>
            <a:off x="7680960" y="2852928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F0A9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Developments to act on</a:t>
            </a:r>
            <a:endParaRPr lang="en-US" sz="1250" dirty="0"/>
          </a:p>
        </p:txBody>
      </p:sp>
      <p:sp>
        <p:nvSpPr>
          <p:cNvPr id="25" name="Text 21"/>
          <p:cNvSpPr/>
          <p:nvPr/>
        </p:nvSpPr>
        <p:spPr>
          <a:xfrm>
            <a:off x="6784848" y="3383280"/>
            <a:ext cx="4297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Urgent or significant developments - needing monitoring and, often, a swift coordinated response.</a:t>
            </a:r>
            <a:endParaRPr lang="en-US" sz="1350" dirty="0"/>
          </a:p>
        </p:txBody>
      </p:sp>
      <p:sp>
        <p:nvSpPr>
          <p:cNvPr id="26" name="Shape 22"/>
          <p:cNvSpPr/>
          <p:nvPr/>
        </p:nvSpPr>
        <p:spPr>
          <a:xfrm>
            <a:off x="6812280" y="4169664"/>
            <a:ext cx="91440" cy="91440"/>
          </a:xfrm>
          <a:prstGeom prst="ellipse">
            <a:avLst/>
          </a:prstGeom>
          <a:solidFill>
            <a:srgbClr val="D14A3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Text 23"/>
          <p:cNvSpPr/>
          <p:nvPr/>
        </p:nvSpPr>
        <p:spPr>
          <a:xfrm>
            <a:off x="7059168" y="411480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Protests &amp; demonstrations</a:t>
            </a:r>
            <a:endParaRPr lang="en-US" sz="1300" dirty="0"/>
          </a:p>
        </p:txBody>
      </p:sp>
      <p:sp>
        <p:nvSpPr>
          <p:cNvPr id="28" name="Shape 24"/>
          <p:cNvSpPr/>
          <p:nvPr/>
        </p:nvSpPr>
        <p:spPr>
          <a:xfrm>
            <a:off x="6812280" y="4590288"/>
            <a:ext cx="91440" cy="91440"/>
          </a:xfrm>
          <a:prstGeom prst="ellipse">
            <a:avLst/>
          </a:prstGeom>
          <a:solidFill>
            <a:srgbClr val="D14A3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Text 25"/>
          <p:cNvSpPr/>
          <p:nvPr/>
        </p:nvSpPr>
        <p:spPr>
          <a:xfrm>
            <a:off x="7059168" y="453542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&amp; policy changes</a:t>
            </a:r>
            <a:endParaRPr lang="en-US" sz="1300" dirty="0"/>
          </a:p>
        </p:txBody>
      </p:sp>
      <p:sp>
        <p:nvSpPr>
          <p:cNvPr id="30" name="Shape 26"/>
          <p:cNvSpPr/>
          <p:nvPr/>
        </p:nvSpPr>
        <p:spPr>
          <a:xfrm>
            <a:off x="6812280" y="5010912"/>
            <a:ext cx="91440" cy="91440"/>
          </a:xfrm>
          <a:prstGeom prst="ellipse">
            <a:avLst/>
          </a:prstGeom>
          <a:solidFill>
            <a:srgbClr val="D14A3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Text 27"/>
          <p:cNvSpPr/>
          <p:nvPr/>
        </p:nvSpPr>
        <p:spPr>
          <a:xfrm>
            <a:off x="7059168" y="495604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 &amp; arbitrary arrests</a:t>
            </a:r>
            <a:endParaRPr lang="en-US" sz="1300" dirty="0"/>
          </a:p>
        </p:txBody>
      </p:sp>
      <p:sp>
        <p:nvSpPr>
          <p:cNvPr id="32" name="Shape 28"/>
          <p:cNvSpPr/>
          <p:nvPr/>
        </p:nvSpPr>
        <p:spPr>
          <a:xfrm>
            <a:off x="6812280" y="5431536"/>
            <a:ext cx="91440" cy="91440"/>
          </a:xfrm>
          <a:prstGeom prst="ellipse">
            <a:avLst/>
          </a:prstGeom>
          <a:solidFill>
            <a:srgbClr val="D14A3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Text 29"/>
          <p:cNvSpPr/>
          <p:nvPr/>
        </p:nvSpPr>
        <p:spPr>
          <a:xfrm>
            <a:off x="7059168" y="537667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Imminent or ongoing crackdowns</a:t>
            </a:r>
            <a:endParaRPr lang="en-US" sz="1300" dirty="0"/>
          </a:p>
        </p:txBody>
      </p:sp>
      <p:sp>
        <p:nvSpPr>
          <p:cNvPr id="34" name="Shape 30"/>
          <p:cNvSpPr/>
          <p:nvPr/>
        </p:nvSpPr>
        <p:spPr>
          <a:xfrm>
            <a:off x="5943600" y="3794760"/>
            <a:ext cx="457200" cy="457200"/>
          </a:xfrm>
          <a:prstGeom prst="ellipse">
            <a:avLst/>
          </a:prstGeom>
          <a:solidFill>
            <a:srgbClr val="F2B4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Text 31"/>
          <p:cNvSpPr/>
          <p:nvPr/>
        </p:nvSpPr>
        <p:spPr>
          <a:xfrm>
            <a:off x="5943600" y="3794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vs</a:t>
            </a:r>
            <a:endParaRPr lang="en-US" sz="1500" dirty="0"/>
          </a:p>
        </p:txBody>
      </p:sp>
      <p:sp>
        <p:nvSpPr>
          <p:cNvPr id="36" name="Text 32"/>
          <p:cNvSpPr/>
          <p:nvPr/>
        </p:nvSpPr>
        <p:spPr>
          <a:xfrm>
            <a:off x="82296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3C6B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LIBERAL INTERNATIONAL</a:t>
            </a:r>
            <a:r>
              <a:rPr lang="en-US" sz="900" kern="0" spc="150" dirty="0">
                <a:solidFill>
                  <a:srgbClr val="2640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HUMAN RIGHTS TOOLKIT </a:t>
            </a:r>
            <a:endParaRPr lang="en-US" sz="900" dirty="0"/>
          </a:p>
        </p:txBody>
      </p:sp>
      <p:sp>
        <p:nvSpPr>
          <p:cNvPr id="37" name="Text 33"/>
          <p:cNvSpPr/>
          <p:nvPr/>
        </p:nvSpPr>
        <p:spPr>
          <a:xfrm>
            <a:off x="10271455" y="64190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3C6B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84048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600" b="1" dirty="0">
                <a:solidFill>
                  <a:srgbClr val="DBE6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9600" dirty="0"/>
          </a:p>
        </p:txBody>
      </p:sp>
      <p:sp>
        <p:nvSpPr>
          <p:cNvPr id="3" name="Shape 1"/>
          <p:cNvSpPr/>
          <p:nvPr/>
        </p:nvSpPr>
        <p:spPr>
          <a:xfrm>
            <a:off x="2331720" y="603504"/>
            <a:ext cx="292608" cy="36576"/>
          </a:xfrm>
          <a:prstGeom prst="rect">
            <a:avLst/>
          </a:prstGeom>
          <a:solidFill>
            <a:srgbClr val="F2B4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715768" y="457200"/>
            <a:ext cx="8686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F2B4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JUDGEMENT CALL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2331720" y="841248"/>
            <a:ext cx="9326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to report - and when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2331720" y="1783080"/>
            <a:ext cx="9052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500" dirty="0">
                <a:solidFill>
                  <a:srgbClr val="16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don't need certainty to report. The committee would rather receive an early, imperfect alert than learn of a crackdown after the fact. If it touches civil liberties, capture it.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822960" y="2880360"/>
            <a:ext cx="603504" cy="603504"/>
          </a:xfrm>
          <a:prstGeom prst="ellipse">
            <a:avLst/>
          </a:prstGeom>
          <a:solidFill>
            <a:srgbClr val="F4F7FD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06" y="3043306"/>
            <a:ext cx="277612" cy="27761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45920" y="2834640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Alerts - as early as possible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645920" y="3209544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Speed lets the network respond while it still matters.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822960" y="3904488"/>
            <a:ext cx="603504" cy="603504"/>
          </a:xfrm>
          <a:prstGeom prst="ellipse">
            <a:avLst/>
          </a:prstGeom>
          <a:solidFill>
            <a:srgbClr val="F4F7FD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906" y="4067434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45920" y="3858768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Events - as soon as they're known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45920" y="4233672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 notice creates time to plan and show up.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822960" y="4928616"/>
            <a:ext cx="603504" cy="603504"/>
          </a:xfrm>
          <a:prstGeom prst="ellipse">
            <a:avLst/>
          </a:prstGeom>
          <a:solidFill>
            <a:srgbClr val="F4F7FD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906" y="5091562"/>
            <a:ext cx="277612" cy="27761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882896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 the local context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645920" y="525780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 only you can give makes a report actionable.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720840" y="2743200"/>
            <a:ext cx="4663440" cy="3246120"/>
          </a:xfrm>
          <a:prstGeom prst="roundRect">
            <a:avLst>
              <a:gd name="adj" fmla="val 2817"/>
            </a:avLst>
          </a:prstGeom>
          <a:solidFill>
            <a:srgbClr val="10245E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0" name="Text 15"/>
          <p:cNvSpPr/>
          <p:nvPr/>
        </p:nvSpPr>
        <p:spPr>
          <a:xfrm>
            <a:off x="7086600" y="301752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F2B4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ANATOMY OF A USEFUL REPORT</a:t>
            </a:r>
            <a:endParaRPr lang="en-US" sz="1150" dirty="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3483864"/>
            <a:ext cx="237744" cy="23774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52360" y="3419856"/>
            <a:ext cx="3703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- </a:t>
            </a:r>
            <a:r>
              <a:rPr lang="en-US" sz="120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clear, factual description of the event or development</a:t>
            </a:r>
            <a:endParaRPr lang="en-US" sz="1200" dirty="0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3986784"/>
            <a:ext cx="237744" cy="23774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452360" y="3922776"/>
            <a:ext cx="3703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&amp; when - </a:t>
            </a:r>
            <a:r>
              <a:rPr lang="en-US" sz="120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Location, date, and whether it's ongoing or upcoming</a:t>
            </a:r>
            <a:endParaRPr lang="en-US" sz="1200" dirty="0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4489704"/>
            <a:ext cx="237744" cy="237744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7452360" y="4425696"/>
            <a:ext cx="3703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- </a:t>
            </a:r>
            <a:r>
              <a:rPr lang="en-US" sz="120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individuals, groups or institutions involved or at risk</a:t>
            </a:r>
            <a:endParaRPr lang="en-US" sz="1200" dirty="0"/>
          </a:p>
        </p:txBody>
      </p:sp>
      <p:pic>
        <p:nvPicPr>
          <p:cNvPr id="27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4992624"/>
            <a:ext cx="237744" cy="237744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7452360" y="4928616"/>
            <a:ext cx="3703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 - </a:t>
            </a:r>
            <a:r>
              <a:rPr lang="en-US" sz="120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civil-liberties or human-rights dimension</a:t>
            </a:r>
            <a:endParaRPr lang="en-US" sz="1200" dirty="0"/>
          </a:p>
        </p:txBody>
      </p:sp>
      <p:pic>
        <p:nvPicPr>
          <p:cNvPr id="29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5495544"/>
            <a:ext cx="237744" cy="237744"/>
          </a:xfrm>
          <a:prstGeom prst="rect">
            <a:avLst/>
          </a:prstGeom>
        </p:spPr>
      </p:pic>
      <p:sp>
        <p:nvSpPr>
          <p:cNvPr id="30" name="Text 20"/>
          <p:cNvSpPr/>
          <p:nvPr/>
        </p:nvSpPr>
        <p:spPr>
          <a:xfrm>
            <a:off x="7452360" y="5431536"/>
            <a:ext cx="3703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- </a:t>
            </a:r>
            <a:r>
              <a:rPr lang="en-US" sz="120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Links, references, or a contact for follow-up</a:t>
            </a:r>
            <a:endParaRPr lang="en-US" sz="1200" dirty="0"/>
          </a:p>
        </p:txBody>
      </p:sp>
      <p:sp>
        <p:nvSpPr>
          <p:cNvPr id="31" name="Text 21"/>
          <p:cNvSpPr/>
          <p:nvPr/>
        </p:nvSpPr>
        <p:spPr>
          <a:xfrm>
            <a:off x="82296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LIBERAL INTERNATIONAL</a:t>
            </a:r>
            <a:r>
              <a:rPr lang="en-US" sz="900" kern="0" spc="15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HUMAN RIGHTS TOOLKIT</a:t>
            </a:r>
            <a:endParaRPr lang="en-US" sz="900" dirty="0"/>
          </a:p>
        </p:txBody>
      </p:sp>
      <p:sp>
        <p:nvSpPr>
          <p:cNvPr id="32" name="Text 22"/>
          <p:cNvSpPr/>
          <p:nvPr/>
        </p:nvSpPr>
        <p:spPr>
          <a:xfrm>
            <a:off x="10271455" y="64190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84048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600" b="1" dirty="0">
                <a:solidFill>
                  <a:srgbClr val="DBE6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9600" dirty="0"/>
          </a:p>
        </p:txBody>
      </p:sp>
      <p:sp>
        <p:nvSpPr>
          <p:cNvPr id="3" name="Shape 1"/>
          <p:cNvSpPr/>
          <p:nvPr/>
        </p:nvSpPr>
        <p:spPr>
          <a:xfrm>
            <a:off x="2331720" y="603504"/>
            <a:ext cx="292608" cy="36576"/>
          </a:xfrm>
          <a:prstGeom prst="rect">
            <a:avLst/>
          </a:prstGeom>
          <a:solidFill>
            <a:srgbClr val="F2B4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715768" y="457200"/>
            <a:ext cx="8686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F2B4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SUBMIT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2331720" y="841248"/>
            <a:ext cx="9326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short forms. That's it.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822960" y="2286000"/>
            <a:ext cx="5029200" cy="260604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1234440" y="2651760"/>
            <a:ext cx="777240" cy="777240"/>
          </a:xfrm>
          <a:prstGeom prst="ellipse">
            <a:avLst/>
          </a:prstGeom>
          <a:solidFill>
            <a:srgbClr val="E4F2EC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295" y="2861615"/>
            <a:ext cx="357530" cy="35753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2240280" y="26974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E7D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 AN EVENT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2240280" y="306324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planned conference, training, HRC session or meeting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2240280" y="3493008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Submitted by </a:t>
            </a:r>
            <a:r>
              <a:rPr lang="en-US" sz="1150" b="1" dirty="0">
                <a:solidFill>
                  <a:srgbClr val="2E7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party's focal point.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1234440" y="4041648"/>
            <a:ext cx="4206240" cy="658368"/>
          </a:xfrm>
          <a:prstGeom prst="roundRect">
            <a:avLst>
              <a:gd name="adj" fmla="val 9722"/>
            </a:avLst>
          </a:prstGeom>
          <a:solidFill>
            <a:srgbClr val="2E7D63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328" y="4215384"/>
            <a:ext cx="310896" cy="310896"/>
          </a:xfrm>
          <a:prstGeom prst="rect">
            <a:avLst/>
          </a:prstGeom>
        </p:spPr>
      </p:pic>
      <p:sp>
        <p:nvSpPr>
          <p:cNvPr id="14" name="Text 10">
            <a:hlinkClick r:id="rId5" tooltip="LI Human Rights Events form"/>
          </p:cNvPr>
          <p:cNvSpPr/>
          <p:nvPr/>
        </p:nvSpPr>
        <p:spPr>
          <a:xfrm>
            <a:off x="1920240" y="4041648"/>
            <a:ext cx="3474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tooltip="LI Human Rights Events for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the Events form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6400800" y="2286000"/>
            <a:ext cx="5029200" cy="260604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6" name="Shape 12"/>
          <p:cNvSpPr/>
          <p:nvPr/>
        </p:nvSpPr>
        <p:spPr>
          <a:xfrm>
            <a:off x="6812280" y="2651760"/>
            <a:ext cx="777240" cy="777240"/>
          </a:xfrm>
          <a:prstGeom prst="ellipse">
            <a:avLst/>
          </a:prstGeom>
          <a:solidFill>
            <a:srgbClr val="FBE9E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2135" y="2861615"/>
            <a:ext cx="357530" cy="35753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818120" y="26974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D14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SUBMIT AN ALERT</a:t>
            </a:r>
            <a:endParaRPr lang="en-US" sz="1800" dirty="0"/>
          </a:p>
        </p:txBody>
      </p:sp>
      <p:sp>
        <p:nvSpPr>
          <p:cNvPr id="19" name="Text 14"/>
          <p:cNvSpPr/>
          <p:nvPr/>
        </p:nvSpPr>
        <p:spPr>
          <a:xfrm>
            <a:off x="7818120" y="306324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urgent issue or violation - </a:t>
            </a:r>
            <a:r>
              <a:rPr lang="en-US" sz="1200" b="1" dirty="0">
                <a:solidFill>
                  <a:srgbClr val="D14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member individual can submit.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7818120" y="3493008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D14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may remain anonymous</a:t>
            </a:r>
            <a:r>
              <a:rPr lang="en-US" sz="1150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where there is an existing threat.</a:t>
            </a:r>
            <a:endParaRPr lang="en-US" sz="1150" dirty="0"/>
          </a:p>
        </p:txBody>
      </p:sp>
      <p:sp>
        <p:nvSpPr>
          <p:cNvPr id="21" name="Shape 16"/>
          <p:cNvSpPr/>
          <p:nvPr/>
        </p:nvSpPr>
        <p:spPr>
          <a:xfrm>
            <a:off x="6812280" y="4041648"/>
            <a:ext cx="4206240" cy="658368"/>
          </a:xfrm>
          <a:prstGeom prst="roundRect">
            <a:avLst>
              <a:gd name="adj" fmla="val 9722"/>
            </a:avLst>
          </a:prstGeom>
          <a:solidFill>
            <a:srgbClr val="D14A38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9168" y="4215384"/>
            <a:ext cx="310896" cy="310896"/>
          </a:xfrm>
          <a:prstGeom prst="rect">
            <a:avLst/>
          </a:prstGeom>
        </p:spPr>
      </p:pic>
      <p:sp>
        <p:nvSpPr>
          <p:cNvPr id="23" name="Text 17">
            <a:hlinkClick r:id="rId8" tooltip="LI Human Rights Alerts form"/>
          </p:cNvPr>
          <p:cNvSpPr/>
          <p:nvPr/>
        </p:nvSpPr>
        <p:spPr>
          <a:xfrm>
            <a:off x="7498080" y="4041648"/>
            <a:ext cx="3474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tooltip="LI Human Rights Alerts for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the Alerts form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822960" y="5212080"/>
            <a:ext cx="10515600" cy="868680"/>
          </a:xfrm>
          <a:prstGeom prst="roundRect">
            <a:avLst>
              <a:gd name="adj" fmla="val 8421"/>
            </a:avLst>
          </a:prstGeom>
          <a:solidFill>
            <a:srgbClr val="10245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19"/>
          <p:cNvSpPr/>
          <p:nvPr/>
        </p:nvSpPr>
        <p:spPr>
          <a:xfrm>
            <a:off x="1097280" y="5376672"/>
            <a:ext cx="548640" cy="548640"/>
          </a:xfrm>
          <a:prstGeom prst="ellipse">
            <a:avLst/>
          </a:prstGeom>
          <a:solidFill>
            <a:srgbClr val="F2B411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5413" y="5524805"/>
            <a:ext cx="252374" cy="25237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828800" y="5212080"/>
            <a:ext cx="9235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F2B4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it a habit:  </a:t>
            </a: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one focal point for Events. Alerts can be sent by any member individual - anyone who sees something should report it.</a:t>
            </a:r>
            <a:endParaRPr lang="en-US" sz="1350" dirty="0"/>
          </a:p>
        </p:txBody>
      </p:sp>
      <p:sp>
        <p:nvSpPr>
          <p:cNvPr id="28" name="Text 21"/>
          <p:cNvSpPr/>
          <p:nvPr/>
        </p:nvSpPr>
        <p:spPr>
          <a:xfrm>
            <a:off x="82296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LIBERAL INTERNATIONAL</a:t>
            </a:r>
            <a:r>
              <a:rPr lang="en-US" sz="900" kern="0" spc="15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HUMAN RIGHTS TOOLKIT</a:t>
            </a:r>
            <a:endParaRPr lang="en-US" sz="900" dirty="0"/>
          </a:p>
        </p:txBody>
      </p:sp>
      <p:sp>
        <p:nvSpPr>
          <p:cNvPr id="29" name="Text 22"/>
          <p:cNvSpPr/>
          <p:nvPr/>
        </p:nvSpPr>
        <p:spPr>
          <a:xfrm>
            <a:off x="10271455" y="64190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84048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600" b="1" dirty="0">
                <a:solidFill>
                  <a:srgbClr val="DBE6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9600" dirty="0"/>
          </a:p>
        </p:txBody>
      </p:sp>
      <p:sp>
        <p:nvSpPr>
          <p:cNvPr id="3" name="Shape 1"/>
          <p:cNvSpPr/>
          <p:nvPr/>
        </p:nvSpPr>
        <p:spPr>
          <a:xfrm>
            <a:off x="2331720" y="603504"/>
            <a:ext cx="292608" cy="36576"/>
          </a:xfrm>
          <a:prstGeom prst="rect">
            <a:avLst/>
          </a:prstGeom>
          <a:solidFill>
            <a:srgbClr val="F2B4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715768" y="457200"/>
            <a:ext cx="8686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F2B4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PAYOFF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2331720" y="841248"/>
            <a:ext cx="9509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00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your report to collective action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2039112" y="3118104"/>
            <a:ext cx="8083296" cy="0"/>
          </a:xfrm>
          <a:prstGeom prst="line">
            <a:avLst/>
          </a:prstGeom>
          <a:noFill/>
          <a:ln w="25400">
            <a:solidFill>
              <a:srgbClr val="F2B41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822960" y="2606040"/>
            <a:ext cx="2432304" cy="2788920"/>
          </a:xfrm>
          <a:prstGeom prst="roundRect">
            <a:avLst>
              <a:gd name="adj" fmla="val 3759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1709928" y="2788920"/>
            <a:ext cx="658368" cy="658368"/>
          </a:xfrm>
          <a:prstGeom prst="ellipse">
            <a:avLst/>
          </a:prstGeom>
          <a:solidFill>
            <a:srgbClr val="10245E"/>
          </a:solidFill>
          <a:ln w="25400">
            <a:solidFill>
              <a:srgbClr val="F2B41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1709928" y="278892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2B4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1709928" y="3749040"/>
            <a:ext cx="658368" cy="65836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687" y="3926799"/>
            <a:ext cx="302849" cy="302849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987552" y="4544568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Structure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024128" y="4928616"/>
            <a:ext cx="20299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200" dirty="0">
                <a:solidFill>
                  <a:srgbClr val="16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 organised &amp; analysed across all members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3517392" y="2606040"/>
            <a:ext cx="2432304" cy="2788920"/>
          </a:xfrm>
          <a:prstGeom prst="roundRect">
            <a:avLst>
              <a:gd name="adj" fmla="val 3759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" name="Shape 12"/>
          <p:cNvSpPr/>
          <p:nvPr/>
        </p:nvSpPr>
        <p:spPr>
          <a:xfrm>
            <a:off x="4404360" y="2788920"/>
            <a:ext cx="658368" cy="658368"/>
          </a:xfrm>
          <a:prstGeom prst="ellipse">
            <a:avLst/>
          </a:prstGeom>
          <a:solidFill>
            <a:srgbClr val="10245E"/>
          </a:solidFill>
          <a:ln w="25400">
            <a:solidFill>
              <a:srgbClr val="F2B41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3"/>
          <p:cNvSpPr/>
          <p:nvPr/>
        </p:nvSpPr>
        <p:spPr>
          <a:xfrm>
            <a:off x="4404360" y="278892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2B4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7" name="Shape 14"/>
          <p:cNvSpPr/>
          <p:nvPr/>
        </p:nvSpPr>
        <p:spPr>
          <a:xfrm>
            <a:off x="4404360" y="3749040"/>
            <a:ext cx="658368" cy="65836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2119" y="3926799"/>
            <a:ext cx="302849" cy="302849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3681984" y="4544568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Align</a:t>
            </a:r>
            <a:endParaRPr lang="en-US" sz="1650" dirty="0"/>
          </a:p>
        </p:txBody>
      </p:sp>
      <p:sp>
        <p:nvSpPr>
          <p:cNvPr id="20" name="Text 16"/>
          <p:cNvSpPr/>
          <p:nvPr/>
        </p:nvSpPr>
        <p:spPr>
          <a:xfrm>
            <a:off x="3718560" y="4928616"/>
            <a:ext cx="20299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200" dirty="0">
                <a:solidFill>
                  <a:srgbClr val="16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 shape LI's strategic priorities</a:t>
            </a:r>
            <a:endParaRPr lang="en-US" sz="1200" dirty="0"/>
          </a:p>
        </p:txBody>
      </p:sp>
      <p:sp>
        <p:nvSpPr>
          <p:cNvPr id="21" name="Shape 17"/>
          <p:cNvSpPr/>
          <p:nvPr/>
        </p:nvSpPr>
        <p:spPr>
          <a:xfrm>
            <a:off x="6211824" y="2606040"/>
            <a:ext cx="2432304" cy="2788920"/>
          </a:xfrm>
          <a:prstGeom prst="roundRect">
            <a:avLst>
              <a:gd name="adj" fmla="val 3759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2" name="Shape 18"/>
          <p:cNvSpPr/>
          <p:nvPr/>
        </p:nvSpPr>
        <p:spPr>
          <a:xfrm>
            <a:off x="7098792" y="2788920"/>
            <a:ext cx="658368" cy="658368"/>
          </a:xfrm>
          <a:prstGeom prst="ellipse">
            <a:avLst/>
          </a:prstGeom>
          <a:solidFill>
            <a:srgbClr val="10245E"/>
          </a:solidFill>
          <a:ln w="25400">
            <a:solidFill>
              <a:srgbClr val="F2B41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19"/>
          <p:cNvSpPr/>
          <p:nvPr/>
        </p:nvSpPr>
        <p:spPr>
          <a:xfrm>
            <a:off x="7098792" y="278892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2B4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24" name="Shape 20"/>
          <p:cNvSpPr/>
          <p:nvPr/>
        </p:nvSpPr>
        <p:spPr>
          <a:xfrm>
            <a:off x="7098792" y="3749040"/>
            <a:ext cx="658368" cy="65836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6551" y="3926799"/>
            <a:ext cx="302849" cy="302849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6376416" y="4544568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Coordinate</a:t>
            </a:r>
            <a:endParaRPr lang="en-US" sz="1650" dirty="0"/>
          </a:p>
        </p:txBody>
      </p:sp>
      <p:sp>
        <p:nvSpPr>
          <p:cNvPr id="27" name="Text 22"/>
          <p:cNvSpPr/>
          <p:nvPr/>
        </p:nvSpPr>
        <p:spPr>
          <a:xfrm>
            <a:off x="6412992" y="4928616"/>
            <a:ext cx="20299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200" dirty="0">
                <a:solidFill>
                  <a:srgbClr val="16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collective response is organised across parties</a:t>
            </a:r>
            <a:endParaRPr lang="en-US" sz="1200" dirty="0"/>
          </a:p>
        </p:txBody>
      </p:sp>
      <p:sp>
        <p:nvSpPr>
          <p:cNvPr id="28" name="Shape 23"/>
          <p:cNvSpPr/>
          <p:nvPr/>
        </p:nvSpPr>
        <p:spPr>
          <a:xfrm>
            <a:off x="8906256" y="2606040"/>
            <a:ext cx="2432304" cy="2788920"/>
          </a:xfrm>
          <a:prstGeom prst="roundRect">
            <a:avLst>
              <a:gd name="adj" fmla="val 3759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9" name="Shape 24"/>
          <p:cNvSpPr/>
          <p:nvPr/>
        </p:nvSpPr>
        <p:spPr>
          <a:xfrm>
            <a:off x="9793224" y="2788920"/>
            <a:ext cx="658368" cy="658368"/>
          </a:xfrm>
          <a:prstGeom prst="ellipse">
            <a:avLst/>
          </a:prstGeom>
          <a:solidFill>
            <a:srgbClr val="10245E"/>
          </a:solidFill>
          <a:ln w="25400">
            <a:solidFill>
              <a:srgbClr val="F2B41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0" name="Text 25"/>
          <p:cNvSpPr/>
          <p:nvPr/>
        </p:nvSpPr>
        <p:spPr>
          <a:xfrm>
            <a:off x="9793224" y="278892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2B4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31" name="Shape 26"/>
          <p:cNvSpPr/>
          <p:nvPr/>
        </p:nvSpPr>
        <p:spPr>
          <a:xfrm>
            <a:off x="9793224" y="3749040"/>
            <a:ext cx="658368" cy="65836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0983" y="3926799"/>
            <a:ext cx="302849" cy="302849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9070848" y="4544568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024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Inform allies</a:t>
            </a:r>
            <a:endParaRPr lang="en-US" sz="1650" dirty="0"/>
          </a:p>
        </p:txBody>
      </p:sp>
      <p:sp>
        <p:nvSpPr>
          <p:cNvPr id="34" name="Text 28"/>
          <p:cNvSpPr/>
          <p:nvPr/>
        </p:nvSpPr>
        <p:spPr>
          <a:xfrm>
            <a:off x="9107424" y="4928616"/>
            <a:ext cx="20299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200" dirty="0">
                <a:solidFill>
                  <a:srgbClr val="16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developments shared with partners &amp; networks</a:t>
            </a:r>
            <a:endParaRPr lang="en-US" sz="1200" dirty="0"/>
          </a:p>
        </p:txBody>
      </p:sp>
      <p:sp>
        <p:nvSpPr>
          <p:cNvPr id="35" name="Shape 29"/>
          <p:cNvSpPr/>
          <p:nvPr/>
        </p:nvSpPr>
        <p:spPr>
          <a:xfrm>
            <a:off x="841248" y="5852160"/>
            <a:ext cx="182880" cy="182880"/>
          </a:xfrm>
          <a:prstGeom prst="ellipse">
            <a:avLst/>
          </a:prstGeom>
          <a:solidFill>
            <a:srgbClr val="F2B4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Text 30"/>
          <p:cNvSpPr/>
          <p:nvPr/>
        </p:nvSpPr>
        <p:spPr>
          <a:xfrm>
            <a:off x="1188720" y="568756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024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 the loop - </a:t>
            </a:r>
            <a:r>
              <a:rPr lang="en-US" sz="1350" dirty="0">
                <a:solidFill>
                  <a:srgbClr val="16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network that receives your report can mobilise behind it: statements, solidarity and pressure no single party could generate alone.</a:t>
            </a:r>
            <a:endParaRPr lang="en-US" sz="1350" dirty="0"/>
          </a:p>
        </p:txBody>
      </p:sp>
      <p:sp>
        <p:nvSpPr>
          <p:cNvPr id="37" name="Text 31"/>
          <p:cNvSpPr/>
          <p:nvPr/>
        </p:nvSpPr>
        <p:spPr>
          <a:xfrm>
            <a:off x="82296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LIBERAL INTERNATIONAL</a:t>
            </a:r>
            <a:r>
              <a:rPr lang="en-US" sz="900" kern="0" spc="15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HUMAN RIGHTS TOOLKIT</a:t>
            </a:r>
            <a:endParaRPr lang="en-US" sz="900" dirty="0"/>
          </a:p>
        </p:txBody>
      </p:sp>
      <p:sp>
        <p:nvSpPr>
          <p:cNvPr id="38" name="Text 32"/>
          <p:cNvSpPr/>
          <p:nvPr/>
        </p:nvSpPr>
        <p:spPr>
          <a:xfrm>
            <a:off x="10271455" y="64190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667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024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4114800" y="1371600"/>
            <a:ext cx="8229600" cy="8229600"/>
          </a:xfrm>
          <a:prstGeom prst="ellipse">
            <a:avLst/>
          </a:prstGeom>
          <a:ln w="16510">
            <a:solidFill>
              <a:srgbClr val="26407F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-2377440" y="3108960"/>
            <a:ext cx="4754880" cy="4754880"/>
          </a:xfrm>
          <a:prstGeom prst="ellipse">
            <a:avLst/>
          </a:prstGeom>
          <a:ln w="16510">
            <a:solidFill>
              <a:srgbClr val="F2B411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-182880" y="5212080"/>
            <a:ext cx="292608" cy="292608"/>
          </a:xfrm>
          <a:prstGeom prst="ellipse">
            <a:avLst/>
          </a:prstGeom>
          <a:solidFill>
            <a:srgbClr val="F2B4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777240" y="384048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600" b="1" dirty="0">
                <a:solidFill>
                  <a:srgbClr val="2640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9600" dirty="0"/>
          </a:p>
        </p:txBody>
      </p:sp>
      <p:sp>
        <p:nvSpPr>
          <p:cNvPr id="6" name="Shape 4"/>
          <p:cNvSpPr/>
          <p:nvPr/>
        </p:nvSpPr>
        <p:spPr>
          <a:xfrm>
            <a:off x="2331720" y="603504"/>
            <a:ext cx="292608" cy="36576"/>
          </a:xfrm>
          <a:prstGeom prst="rect">
            <a:avLst/>
          </a:prstGeom>
          <a:solidFill>
            <a:srgbClr val="F2B4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2715768" y="457200"/>
            <a:ext cx="8686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F2B4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ROLE AS A MEMBER PARTY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2331720" y="841248"/>
            <a:ext cx="9326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things to do this week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822960" y="2240280"/>
            <a:ext cx="7406640" cy="1170432"/>
          </a:xfrm>
          <a:prstGeom prst="roundRect">
            <a:avLst>
              <a:gd name="adj" fmla="val 7813"/>
            </a:avLst>
          </a:prstGeom>
          <a:solidFill>
            <a:srgbClr val="16306E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1097280" y="2350008"/>
            <a:ext cx="82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2B4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400" dirty="0"/>
          </a:p>
        </p:txBody>
      </p:sp>
      <p:sp>
        <p:nvSpPr>
          <p:cNvPr id="11" name="Shape 9"/>
          <p:cNvSpPr/>
          <p:nvPr/>
        </p:nvSpPr>
        <p:spPr>
          <a:xfrm>
            <a:off x="2011680" y="2532888"/>
            <a:ext cx="585216" cy="585216"/>
          </a:xfrm>
          <a:prstGeom prst="ellipse">
            <a:avLst/>
          </a:prstGeom>
          <a:solidFill>
            <a:srgbClr val="1A48A0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9688" y="2690896"/>
            <a:ext cx="269199" cy="269199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2788920" y="2404872"/>
            <a:ext cx="5212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Name an Events focal point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2788920" y="2825496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Appoint one person to report events. Alerts stay open to any member individual.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538728"/>
            <a:ext cx="7406640" cy="1170432"/>
          </a:xfrm>
          <a:prstGeom prst="roundRect">
            <a:avLst>
              <a:gd name="adj" fmla="val 7813"/>
            </a:avLst>
          </a:prstGeom>
          <a:solidFill>
            <a:srgbClr val="16306E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6" name="Text 13"/>
          <p:cNvSpPr/>
          <p:nvPr/>
        </p:nvSpPr>
        <p:spPr>
          <a:xfrm>
            <a:off x="1097280" y="3648456"/>
            <a:ext cx="82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2B4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400" dirty="0"/>
          </a:p>
        </p:txBody>
      </p:sp>
      <p:sp>
        <p:nvSpPr>
          <p:cNvPr id="17" name="Shape 14"/>
          <p:cNvSpPr/>
          <p:nvPr/>
        </p:nvSpPr>
        <p:spPr>
          <a:xfrm>
            <a:off x="2011680" y="3831336"/>
            <a:ext cx="585216" cy="585216"/>
          </a:xfrm>
          <a:prstGeom prst="ellipse">
            <a:avLst/>
          </a:prstGeom>
          <a:solidFill>
            <a:srgbClr val="1A48A0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9688" y="3989344"/>
            <a:ext cx="269199" cy="269199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2788920" y="3703320"/>
            <a:ext cx="5212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Bookmark both forms</a:t>
            </a:r>
            <a:endParaRPr lang="en-US" sz="1800" dirty="0"/>
          </a:p>
        </p:txBody>
      </p:sp>
      <p:sp>
        <p:nvSpPr>
          <p:cNvPr id="20" name="Text 16"/>
          <p:cNvSpPr/>
          <p:nvPr/>
        </p:nvSpPr>
        <p:spPr>
          <a:xfrm>
            <a:off x="2788920" y="4123944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 the Events and Alerts links where your team will actually find them.</a:t>
            </a:r>
            <a:endParaRPr lang="en-US" sz="1250" dirty="0"/>
          </a:p>
        </p:txBody>
      </p:sp>
      <p:sp>
        <p:nvSpPr>
          <p:cNvPr id="21" name="Shape 17"/>
          <p:cNvSpPr/>
          <p:nvPr/>
        </p:nvSpPr>
        <p:spPr>
          <a:xfrm>
            <a:off x="822960" y="4837176"/>
            <a:ext cx="7406640" cy="1170432"/>
          </a:xfrm>
          <a:prstGeom prst="roundRect">
            <a:avLst>
              <a:gd name="adj" fmla="val 7813"/>
            </a:avLst>
          </a:prstGeom>
          <a:solidFill>
            <a:srgbClr val="16306E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2" name="Text 18"/>
          <p:cNvSpPr/>
          <p:nvPr/>
        </p:nvSpPr>
        <p:spPr>
          <a:xfrm>
            <a:off x="1097280" y="4946904"/>
            <a:ext cx="82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2B4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400" dirty="0"/>
          </a:p>
        </p:txBody>
      </p:sp>
      <p:sp>
        <p:nvSpPr>
          <p:cNvPr id="23" name="Shape 19"/>
          <p:cNvSpPr/>
          <p:nvPr/>
        </p:nvSpPr>
        <p:spPr>
          <a:xfrm>
            <a:off x="2011680" y="5129784"/>
            <a:ext cx="585216" cy="585216"/>
          </a:xfrm>
          <a:prstGeom prst="ellipse">
            <a:avLst/>
          </a:prstGeom>
          <a:solidFill>
            <a:srgbClr val="1A48A0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9688" y="5287792"/>
            <a:ext cx="269199" cy="269199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2788920" y="5001768"/>
            <a:ext cx="5212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 your first item</a:t>
            </a:r>
            <a:endParaRPr lang="en-US" sz="1800" dirty="0"/>
          </a:p>
        </p:txBody>
      </p:sp>
      <p:sp>
        <p:nvSpPr>
          <p:cNvPr id="26" name="Text 21"/>
          <p:cNvSpPr/>
          <p:nvPr/>
        </p:nvSpPr>
        <p:spPr>
          <a:xfrm>
            <a:off x="2788920" y="5422392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wait for a crisis - log an upcoming event or current issue now.</a:t>
            </a:r>
            <a:endParaRPr lang="en-US" sz="1250" dirty="0"/>
          </a:p>
        </p:txBody>
      </p:sp>
      <p:sp>
        <p:nvSpPr>
          <p:cNvPr id="27" name="Shape 22"/>
          <p:cNvSpPr/>
          <p:nvPr/>
        </p:nvSpPr>
        <p:spPr>
          <a:xfrm>
            <a:off x="8641080" y="2240280"/>
            <a:ext cx="2743200" cy="3886200"/>
          </a:xfrm>
          <a:prstGeom prst="roundRect">
            <a:avLst>
              <a:gd name="adj" fmla="val 3333"/>
            </a:avLst>
          </a:prstGeom>
          <a:solidFill>
            <a:srgbClr val="1A48A0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 dirty="0"/>
          </a:p>
        </p:txBody>
      </p:sp>
      <p:sp>
        <p:nvSpPr>
          <p:cNvPr id="28" name="Text 23"/>
          <p:cNvSpPr/>
          <p:nvPr/>
        </p:nvSpPr>
        <p:spPr>
          <a:xfrm>
            <a:off x="8933688" y="251460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F2B4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STARTED</a:t>
            </a:r>
            <a:endParaRPr lang="en-US" sz="1200" dirty="0"/>
          </a:p>
        </p:txBody>
      </p:sp>
      <p:sp>
        <p:nvSpPr>
          <p:cNvPr id="29" name="Text 24">
            <a:hlinkClick r:id="" action="ppaction://noaction"/>
          </p:cNvPr>
          <p:cNvSpPr/>
          <p:nvPr/>
        </p:nvSpPr>
        <p:spPr>
          <a:xfrm>
            <a:off x="8933688" y="3017520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8000"/>
              </a:lnSpc>
            </a:pPr>
            <a:endParaRPr lang="en-US" sz="1300" b="1" u="sng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lnSpc>
                <a:spcPct val="108000"/>
              </a:lnSpc>
            </a:pPr>
            <a:r>
              <a:rPr lang="en-US" sz="1300" b="1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Events for </a:t>
            </a:r>
            <a:r>
              <a:rPr lang="en-US" sz="1000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https://forms.gle/5haG71c8gdEGij7U7</a:t>
            </a:r>
          </a:p>
          <a:p>
            <a:pPr marL="0" indent="0">
              <a:lnSpc>
                <a:spcPct val="108000"/>
              </a:lnSpc>
              <a:buNone/>
            </a:pPr>
            <a:endParaRPr lang="en-US" sz="1300" dirty="0"/>
          </a:p>
        </p:txBody>
      </p:sp>
      <p:sp>
        <p:nvSpPr>
          <p:cNvPr id="30" name="Text 25">
            <a:hlinkClick r:id="" action="ppaction://noaction"/>
          </p:cNvPr>
          <p:cNvSpPr/>
          <p:nvPr/>
        </p:nvSpPr>
        <p:spPr>
          <a:xfrm>
            <a:off x="8933688" y="3950208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Alerts form</a:t>
            </a:r>
            <a:endParaRPr lang="en-US" sz="13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lnSpc>
                <a:spcPct val="108000"/>
              </a:lnSpc>
            </a:pPr>
            <a:r>
              <a:rPr lang="en-US" sz="1000" u="sng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https://forms.gle/Afit8di6D754bCiz7  </a:t>
            </a:r>
            <a:endParaRPr lang="en-US" sz="1300" dirty="0"/>
          </a:p>
        </p:txBody>
      </p:sp>
      <p:sp>
        <p:nvSpPr>
          <p:cNvPr id="31" name="Shape 26"/>
          <p:cNvSpPr/>
          <p:nvPr/>
        </p:nvSpPr>
        <p:spPr>
          <a:xfrm>
            <a:off x="8933688" y="4937760"/>
            <a:ext cx="2157984" cy="0"/>
          </a:xfrm>
          <a:prstGeom prst="line">
            <a:avLst/>
          </a:prstGeom>
          <a:noFill/>
          <a:ln w="12700">
            <a:solidFill>
              <a:srgbClr val="3C6B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Text 27"/>
          <p:cNvSpPr/>
          <p:nvPr/>
        </p:nvSpPr>
        <p:spPr>
          <a:xfrm>
            <a:off x="8933688" y="5120640"/>
            <a:ext cx="2240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Questions?</a:t>
            </a:r>
            <a:endParaRPr lang="en-US" sz="13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office@liberal-international.org; mariam@liberal-international.org</a:t>
            </a:r>
            <a:endParaRPr lang="en-US" sz="1300" dirty="0"/>
          </a:p>
        </p:txBody>
      </p:sp>
      <p:sp>
        <p:nvSpPr>
          <p:cNvPr id="33" name="Text 28"/>
          <p:cNvSpPr/>
          <p:nvPr/>
        </p:nvSpPr>
        <p:spPr>
          <a:xfrm>
            <a:off x="82296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3C6B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LIBERAL INTERNATIONAL</a:t>
            </a:r>
            <a:r>
              <a:rPr lang="en-US" sz="900" kern="0" spc="150" dirty="0">
                <a:solidFill>
                  <a:srgbClr val="2640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HUMAN RIGHTS TOOLKIT</a:t>
            </a:r>
            <a:endParaRPr lang="en-US" sz="900" dirty="0"/>
          </a:p>
        </p:txBody>
      </p:sp>
      <p:sp>
        <p:nvSpPr>
          <p:cNvPr id="34" name="Text 29"/>
          <p:cNvSpPr/>
          <p:nvPr/>
        </p:nvSpPr>
        <p:spPr>
          <a:xfrm>
            <a:off x="10271455" y="64190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3C6B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09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024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21040" y="0"/>
            <a:ext cx="0" cy="6858000"/>
          </a:xfrm>
          <a:prstGeom prst="line">
            <a:avLst/>
          </a:prstGeom>
          <a:noFill/>
          <a:ln w="12700">
            <a:solidFill>
              <a:srgbClr val="26407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9162288" y="0"/>
            <a:ext cx="0" cy="6858000"/>
          </a:xfrm>
          <a:prstGeom prst="line">
            <a:avLst/>
          </a:prstGeom>
          <a:noFill/>
          <a:ln w="12700">
            <a:solidFill>
              <a:srgbClr val="26407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10003536" y="0"/>
            <a:ext cx="0" cy="6858000"/>
          </a:xfrm>
          <a:prstGeom prst="line">
            <a:avLst/>
          </a:prstGeom>
          <a:noFill/>
          <a:ln w="12700">
            <a:solidFill>
              <a:srgbClr val="26407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10844784" y="0"/>
            <a:ext cx="0" cy="6858000"/>
          </a:xfrm>
          <a:prstGeom prst="line">
            <a:avLst/>
          </a:prstGeom>
          <a:noFill/>
          <a:ln w="12700">
            <a:solidFill>
              <a:srgbClr val="26407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11686032" y="0"/>
            <a:ext cx="0" cy="6858000"/>
          </a:xfrm>
          <a:prstGeom prst="line">
            <a:avLst/>
          </a:prstGeom>
          <a:noFill/>
          <a:ln w="12700">
            <a:solidFill>
              <a:srgbClr val="26407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7680960" y="-2011680"/>
            <a:ext cx="8778240" cy="8778240"/>
          </a:xfrm>
          <a:prstGeom prst="ellipse">
            <a:avLst/>
          </a:prstGeom>
          <a:ln w="17780">
            <a:solidFill>
              <a:srgbClr val="F2B411">
                <a:alpha val="38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9418320" y="-274320"/>
            <a:ext cx="5303520" cy="5303520"/>
          </a:xfrm>
          <a:prstGeom prst="ellipse">
            <a:avLst/>
          </a:prstGeom>
          <a:ln w="15240">
            <a:solidFill>
              <a:srgbClr val="3C6BC4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561320" y="2788920"/>
            <a:ext cx="310896" cy="310896"/>
          </a:xfrm>
          <a:prstGeom prst="ellipse">
            <a:avLst/>
          </a:prstGeom>
          <a:solidFill>
            <a:srgbClr val="F2B4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287000" y="2514600"/>
            <a:ext cx="859536" cy="859536"/>
          </a:xfrm>
          <a:prstGeom prst="ellipse">
            <a:avLst/>
          </a:prstGeom>
          <a:ln w="12700">
            <a:solidFill>
              <a:srgbClr val="F2B411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777240" y="384048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600" b="1" dirty="0">
                <a:solidFill>
                  <a:srgbClr val="2640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08</a:t>
            </a:r>
            <a:endParaRPr lang="en-US" sz="9600" dirty="0"/>
          </a:p>
        </p:txBody>
      </p:sp>
      <p:sp>
        <p:nvSpPr>
          <p:cNvPr id="12" name="Shape 10"/>
          <p:cNvSpPr/>
          <p:nvPr/>
        </p:nvSpPr>
        <p:spPr>
          <a:xfrm>
            <a:off x="2331720" y="603504"/>
            <a:ext cx="292608" cy="36576"/>
          </a:xfrm>
          <a:prstGeom prst="rect">
            <a:avLst/>
          </a:prstGeom>
          <a:solidFill>
            <a:srgbClr val="F2B4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2715768" y="457200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F2B4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786384" y="2606040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</a:t>
            </a:r>
            <a:endParaRPr lang="en-US" sz="5200" dirty="0"/>
          </a:p>
        </p:txBody>
      </p:sp>
      <p:sp>
        <p:nvSpPr>
          <p:cNvPr id="15" name="Text 13"/>
          <p:cNvSpPr/>
          <p:nvPr/>
        </p:nvSpPr>
        <p:spPr>
          <a:xfrm>
            <a:off x="822960" y="3794760"/>
            <a:ext cx="6583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70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Let’s talk through how the toolkit fits your party.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8641080" y="2103120"/>
            <a:ext cx="2743200" cy="2331720"/>
          </a:xfrm>
          <a:prstGeom prst="roundRect">
            <a:avLst>
              <a:gd name="adj" fmla="val 3922"/>
            </a:avLst>
          </a:prstGeom>
          <a:solidFill>
            <a:srgbClr val="1A48A0"/>
          </a:solidFill>
          <a:ln/>
          <a:effectLst>
            <a:outerShdw blurRad="127000" dist="38100" dir="5400000" algn="bl" rotWithShape="0">
              <a:srgbClr val="0A1633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8933688" y="23774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F2B4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IN TOUCH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933688" y="2880360"/>
            <a:ext cx="2240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Rights Committee</a:t>
            </a:r>
            <a:endParaRPr lang="en-US" sz="13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DBE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Liberal International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8933688" y="3657600"/>
            <a:ext cx="2157984" cy="0"/>
          </a:xfrm>
          <a:prstGeom prst="line">
            <a:avLst/>
          </a:prstGeom>
          <a:noFill/>
          <a:ln w="12700">
            <a:solidFill>
              <a:srgbClr val="3C6B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8933688" y="3822192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office@liberal-international.org,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mariam@liberal-international.org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641080" y="470916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i="1" dirty="0">
                <a:solidFill>
                  <a:srgbClr val="F2B4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you.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82296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3C6B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LIBERAL INTERNATIONAL</a:t>
            </a:r>
            <a:r>
              <a:rPr lang="en-US" sz="900" kern="0" spc="150" dirty="0">
                <a:solidFill>
                  <a:srgbClr val="2640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HUMAN RIGHTS TOOLKIT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0271455" y="64190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3C6B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32A481BA642047BA22CE7E69154CA5" ma:contentTypeVersion="19" ma:contentTypeDescription="Create a new document." ma:contentTypeScope="" ma:versionID="a73b163e4da5a3c645a99e29a2552442">
  <xsd:schema xmlns:xsd="http://www.w3.org/2001/XMLSchema" xmlns:xs="http://www.w3.org/2001/XMLSchema" xmlns:p="http://schemas.microsoft.com/office/2006/metadata/properties" xmlns:ns2="32f85f34-2c7c-4c55-ac03-3c8856d31993" xmlns:ns3="47d68665-7868-4eda-8e49-2360b91be50f" targetNamespace="http://schemas.microsoft.com/office/2006/metadata/properties" ma:root="true" ma:fieldsID="6911d90dcd88eedb0e0dac3b2898433b" ns2:_="" ns3:_="">
    <xsd:import namespace="32f85f34-2c7c-4c55-ac03-3c8856d31993"/>
    <xsd:import namespace="47d68665-7868-4eda-8e49-2360b91be5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f85f34-2c7c-4c55-ac03-3c8856d319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e3be610-c97f-4ec0-bd56-c5d9022121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d68665-7868-4eda-8e49-2360b91be50f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37c72d9-ed8a-4cdb-b670-b0e1f3bf27a9}" ma:internalName="TaxCatchAll" ma:showField="CatchAllData" ma:web="47d68665-7868-4eda-8e49-2360b91be5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2f85f34-2c7c-4c55-ac03-3c8856d31993">
      <Terms xmlns="http://schemas.microsoft.com/office/infopath/2007/PartnerControls"/>
    </lcf76f155ced4ddcb4097134ff3c332f>
    <TaxCatchAll xmlns="47d68665-7868-4eda-8e49-2360b91be50f" xsi:nil="true"/>
  </documentManagement>
</p:properties>
</file>

<file path=customXml/itemProps1.xml><?xml version="1.0" encoding="utf-8"?>
<ds:datastoreItem xmlns:ds="http://schemas.openxmlformats.org/officeDocument/2006/customXml" ds:itemID="{092A6C79-40A7-409E-B996-EEDAAEED5B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f85f34-2c7c-4c55-ac03-3c8856d31993"/>
    <ds:schemaRef ds:uri="47d68665-7868-4eda-8e49-2360b91be5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76A8B0B-2656-406D-9B81-49F61DAA1D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3A6808-C288-4BAF-87AF-1D05569FBCC6}">
  <ds:schemaRefs>
    <ds:schemaRef ds:uri="http://schemas.microsoft.com/office/2006/metadata/properties"/>
    <ds:schemaRef ds:uri="http://schemas.microsoft.com/office/infopath/2007/PartnerControls"/>
    <ds:schemaRef ds:uri="32f85f34-2c7c-4c55-ac03-3c8856d31993"/>
    <ds:schemaRef ds:uri="47d68665-7868-4eda-8e49-2360b91be50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834</Words>
  <Application>Microsoft Office PowerPoint</Application>
  <PresentationFormat>Widescreen</PresentationFormat>
  <Paragraphs>149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 Human Rights Toolkit — For Member Parties</dc:title>
  <dc:subject>PptxGenJS Presentation</dc:subject>
  <dc:creator>Liberal International — Human Rights Committee</dc:creator>
  <cp:lastModifiedBy>Mariam Ghibradze</cp:lastModifiedBy>
  <cp:revision>2</cp:revision>
  <dcterms:created xsi:type="dcterms:W3CDTF">2026-06-26T15:18:44Z</dcterms:created>
  <dcterms:modified xsi:type="dcterms:W3CDTF">2026-07-02T09:36:11Z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0x010100CB32A481BA642047BA22CE7E69154CA5</vt:lpwstr>
  </property>
  <property fmtid="{D5CDD505-2E9C-101B-9397-08002B2CF9AE}" pid="3" name="MediaServiceImageTags">
    <vt:lpwstr/>
  </property>
</Properties>
</file>